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72" r:id="rId2"/>
    <p:sldId id="261" r:id="rId3"/>
    <p:sldId id="270" r:id="rId4"/>
    <p:sldId id="259" r:id="rId5"/>
    <p:sldId id="262" r:id="rId6"/>
    <p:sldId id="265" r:id="rId7"/>
    <p:sldId id="266" r:id="rId8"/>
    <p:sldId id="273" r:id="rId9"/>
    <p:sldId id="268" r:id="rId10"/>
    <p:sldId id="271" r:id="rId11"/>
  </p:sldIdLst>
  <p:sldSz cx="9144000" cy="6858000" type="screen4x3"/>
  <p:notesSz cx="6980238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6462"/>
    <a:srgbClr val="356939"/>
    <a:srgbClr val="4F83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 autoAdjust="0"/>
    <p:restoredTop sz="94676" autoAdjust="0"/>
  </p:normalViewPr>
  <p:slideViewPr>
    <p:cSldViewPr snapToGrid="0" snapToObjects="1">
      <p:cViewPr varScale="1">
        <p:scale>
          <a:sx n="84" d="100"/>
          <a:sy n="84" d="100"/>
        </p:scale>
        <p:origin x="-91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477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3853" y="0"/>
            <a:ext cx="302477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E08C5D-1363-0A40-80B5-388A48D3F020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685800"/>
            <a:ext cx="4573588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024" y="4343400"/>
            <a:ext cx="558419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302477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3853" y="8685213"/>
            <a:ext cx="302477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17C718-F556-A34C-AEFA-575DF4A38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183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Timely Opportunity</a:t>
            </a:r>
            <a:r>
              <a:rPr lang="en-US" baseline="0" dirty="0" smtClean="0"/>
              <a:t> to play a role: 1) Efficient and effective use of partnership network; 2) Fits well into ACJV mission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17C718-F556-A34C-AEFA-575DF4A38E4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722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17C718-F556-A34C-AEFA-575DF4A38E4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7655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 smtClean="0"/>
              <a:t>Participation: </a:t>
            </a:r>
            <a:r>
              <a:rPr lang="en-US" dirty="0" smtClean="0"/>
              <a:t>all US Atlantic states, international (Canada, Caribbean);</a:t>
            </a:r>
            <a:r>
              <a:rPr lang="en-US" baseline="0" dirty="0" smtClean="0"/>
              <a:t>  Garnered NGO support at high levels &amp; </a:t>
            </a:r>
            <a:r>
              <a:rPr lang="en-US" dirty="0" smtClean="0"/>
              <a:t>Congressional attention/support;</a:t>
            </a:r>
            <a:r>
              <a:rPr lang="en-US" baseline="0" dirty="0" smtClean="0"/>
              <a:t> Interest of funders (NFWF, Audubon, </a:t>
            </a:r>
            <a:r>
              <a:rPr lang="en-US" baseline="0" dirty="0" err="1" smtClean="0"/>
              <a:t>etc</a:t>
            </a:r>
            <a:r>
              <a:rPr lang="en-US" baseline="0" dirty="0" smtClean="0"/>
              <a:t>).</a:t>
            </a:r>
          </a:p>
          <a:p>
            <a:r>
              <a:rPr lang="en-US" u="sng" baseline="0" dirty="0" smtClean="0"/>
              <a:t>Flyway Scale:</a:t>
            </a:r>
            <a:r>
              <a:rPr lang="en-US" u="none" baseline="0" dirty="0" smtClean="0"/>
              <a:t>  Argentina N. </a:t>
            </a:r>
            <a:r>
              <a:rPr lang="en-US" u="none" baseline="0" smtClean="0"/>
              <a:t>to Arctic</a:t>
            </a:r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17C718-F556-A34C-AEFA-575DF4A38E4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9190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 smtClean="0"/>
              <a:t>7 Key Strategies: </a:t>
            </a:r>
            <a:r>
              <a:rPr lang="en-US" dirty="0" smtClean="0"/>
              <a:t>Activities are made up by specific projects developed by shorebird experts at NCTC -- 98 projects;</a:t>
            </a:r>
            <a:r>
              <a:rPr lang="en-US" baseline="0" dirty="0" smtClean="0"/>
              <a:t> </a:t>
            </a:r>
            <a:r>
              <a:rPr lang="en-US" dirty="0" smtClean="0"/>
              <a:t>Approx.</a:t>
            </a:r>
            <a:r>
              <a:rPr lang="en-US" baseline="0" dirty="0" smtClean="0"/>
              <a:t> $20M/</a:t>
            </a:r>
            <a:r>
              <a:rPr lang="en-US" baseline="0" dirty="0" err="1" smtClean="0"/>
              <a:t>yr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17C718-F556-A34C-AEFA-575DF4A38E4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8705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 smtClean="0"/>
              <a:t>Phase 1:</a:t>
            </a:r>
            <a:r>
              <a:rPr lang="en-US" u="none" dirty="0" smtClean="0"/>
              <a:t> Phase</a:t>
            </a:r>
            <a:r>
              <a:rPr lang="en-US" u="none" baseline="0" dirty="0" smtClean="0"/>
              <a:t> 1 is mostly North America w/ many projects centered in US - Plans for a US Atlantic focal document  …Phase 2 = Caribbean; Phase 3 = South America -- workshops this summer at international meetings</a:t>
            </a:r>
            <a:endParaRPr lang="en-US" u="sng" dirty="0" smtClean="0"/>
          </a:p>
          <a:p>
            <a:r>
              <a:rPr lang="en-US" u="sng" dirty="0" smtClean="0"/>
              <a:t>Coastal</a:t>
            </a:r>
            <a:r>
              <a:rPr lang="en-US" u="sng" baseline="0" dirty="0" smtClean="0"/>
              <a:t> &amp; wetland focus:</a:t>
            </a:r>
            <a:r>
              <a:rPr lang="en-US" u="none" baseline="0" dirty="0" smtClean="0"/>
              <a:t> Other ACJV focal species including </a:t>
            </a:r>
            <a:r>
              <a:rPr lang="en-US" u="none" baseline="0" dirty="0" err="1" smtClean="0"/>
              <a:t>waterbirds</a:t>
            </a:r>
            <a:r>
              <a:rPr lang="en-US" u="none" baseline="0" dirty="0" smtClean="0"/>
              <a:t>, seabirds, and some songbirds</a:t>
            </a:r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17C718-F556-A34C-AEFA-575DF4A38E4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7493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 smtClean="0"/>
              <a:t>Lead/encourage</a:t>
            </a:r>
            <a:r>
              <a:rPr lang="en-US" u="sng" baseline="0" dirty="0" smtClean="0"/>
              <a:t> </a:t>
            </a:r>
            <a:r>
              <a:rPr lang="en-US" u="sng" dirty="0" smtClean="0"/>
              <a:t>partnerships</a:t>
            </a:r>
            <a:r>
              <a:rPr lang="en-US" u="sng" baseline="0" dirty="0" smtClean="0"/>
              <a:t> </a:t>
            </a:r>
            <a:r>
              <a:rPr lang="en-US" u="none" baseline="0" dirty="0" smtClean="0"/>
              <a:t>- </a:t>
            </a:r>
            <a:r>
              <a:rPr lang="en-US" u="none" dirty="0" smtClean="0"/>
              <a:t>Aim</a:t>
            </a:r>
            <a:r>
              <a:rPr lang="en-US" baseline="0" dirty="0" smtClean="0"/>
              <a:t> to develop </a:t>
            </a:r>
            <a:r>
              <a:rPr lang="en-US" dirty="0" smtClean="0"/>
              <a:t>1-2 new partnerships per year to support specific Shorebird Strategy objectives;  </a:t>
            </a:r>
          </a:p>
          <a:p>
            <a:r>
              <a:rPr lang="en-US" u="sng" dirty="0" smtClean="0"/>
              <a:t>Facilitate efficient conservation</a:t>
            </a:r>
            <a:r>
              <a:rPr lang="en-US" u="none" dirty="0" smtClean="0"/>
              <a:t> -</a:t>
            </a:r>
            <a:r>
              <a:rPr lang="en-US" u="none" baseline="0" dirty="0" smtClean="0"/>
              <a:t> helping to coordinate resources for specific objectives – eliminating duplicative efforts</a:t>
            </a:r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17C718-F556-A34C-AEFA-575DF4A38E4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136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446" y="4808001"/>
            <a:ext cx="7759480" cy="1116106"/>
          </a:xfrm>
        </p:spPr>
        <p:txBody>
          <a:bodyPr/>
          <a:lstStyle/>
          <a:p>
            <a:pPr algn="ctr"/>
            <a:r>
              <a:rPr lang="en-US" dirty="0" smtClean="0"/>
              <a:t>Scott Johnston</a:t>
            </a:r>
            <a:br>
              <a:rPr lang="en-US" dirty="0" smtClean="0"/>
            </a:br>
            <a:r>
              <a:rPr lang="en-US" dirty="0" smtClean="0"/>
              <a:t>USFWS – Division of Migratory Birds</a:t>
            </a:r>
            <a:br>
              <a:rPr lang="en-US" dirty="0" smtClean="0"/>
            </a:br>
            <a:r>
              <a:rPr lang="en-US" sz="3200" dirty="0" smtClean="0"/>
              <a:t>scott_johnston@fws.gov</a:t>
            </a:r>
            <a:endParaRPr lang="en-US" sz="3200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7480" y="350875"/>
            <a:ext cx="3213149" cy="414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721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83540" y="322332"/>
            <a:ext cx="372193" cy="41958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17096" y="69238"/>
            <a:ext cx="6982194" cy="732310"/>
          </a:xfrm>
        </p:spPr>
        <p:txBody>
          <a:bodyPr/>
          <a:lstStyle/>
          <a:p>
            <a:r>
              <a:rPr lang="en-US" sz="4800" dirty="0" smtClean="0"/>
              <a:t>Next Steps</a:t>
            </a:r>
            <a:endParaRPr lang="en-US" sz="4800" dirty="0"/>
          </a:p>
        </p:txBody>
      </p:sp>
      <p:pic>
        <p:nvPicPr>
          <p:cNvPr id="3076" name="Picture 4" descr="P:\DREYNOLDS\Images\Shorebirds\plover_trcks_jim_fenton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40" y="904742"/>
            <a:ext cx="2626772" cy="5789028"/>
          </a:xfrm>
          <a:prstGeom prst="rect">
            <a:avLst/>
          </a:prstGeom>
          <a:noFill/>
          <a:ln w="1270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41020" y="973123"/>
            <a:ext cx="3865161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800" dirty="0" smtClean="0"/>
              <a:t>• Sandy funding </a:t>
            </a:r>
          </a:p>
          <a:p>
            <a:r>
              <a:rPr lang="en-US" sz="3800" dirty="0"/>
              <a:t>l</a:t>
            </a:r>
            <a:r>
              <a:rPr lang="en-US" sz="3800" dirty="0" smtClean="0"/>
              <a:t>everages NFWF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42419" y="2459373"/>
            <a:ext cx="6142772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800" dirty="0" smtClean="0"/>
              <a:t>• </a:t>
            </a:r>
            <a:r>
              <a:rPr lang="en-US" sz="3800" dirty="0" smtClean="0"/>
              <a:t>Using Open Standards to </a:t>
            </a:r>
          </a:p>
          <a:p>
            <a:r>
              <a:rPr lang="en-US" sz="3800" dirty="0" smtClean="0"/>
              <a:t>refine projects/outcomes</a:t>
            </a:r>
            <a:endParaRPr lang="en-US" sz="38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3035428" y="3954013"/>
            <a:ext cx="6011006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800" dirty="0" smtClean="0"/>
              <a:t>• Lack of appreciation by </a:t>
            </a:r>
          </a:p>
          <a:p>
            <a:r>
              <a:rPr lang="en-US" sz="3800" dirty="0"/>
              <a:t>p</a:t>
            </a:r>
            <a:r>
              <a:rPr lang="en-US" sz="3800" dirty="0" smtClean="0"/>
              <a:t>ublic or political entities, </a:t>
            </a:r>
          </a:p>
          <a:p>
            <a:r>
              <a:rPr lang="en-US" sz="3800" dirty="0"/>
              <a:t>i</a:t>
            </a:r>
            <a:r>
              <a:rPr lang="en-US" sz="3800" dirty="0" smtClean="0"/>
              <a:t>ncludes “outreach”</a:t>
            </a:r>
          </a:p>
        </p:txBody>
      </p:sp>
    </p:spTree>
    <p:extLst>
      <p:ext uri="{BB962C8B-B14F-4D97-AF65-F5344CB8AC3E}">
        <p14:creationId xmlns:p14="http://schemas.microsoft.com/office/powerpoint/2010/main" val="2423592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83540" y="322332"/>
            <a:ext cx="372193" cy="41958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69636" y="3736220"/>
            <a:ext cx="839011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accent2">
                    <a:lumMod val="50000"/>
                  </a:schemeClr>
                </a:solidFill>
              </a:rPr>
              <a:t>• </a:t>
            </a:r>
            <a:r>
              <a:rPr lang="en-US" sz="3400" dirty="0" smtClean="0">
                <a:solidFill>
                  <a:schemeClr val="accent2">
                    <a:lumMod val="50000"/>
                  </a:schemeClr>
                </a:solidFill>
              </a:rPr>
              <a:t>Atlantic Flyway Shorebird Business   </a:t>
            </a:r>
          </a:p>
          <a:p>
            <a:r>
              <a:rPr lang="en-US" sz="3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400" dirty="0" smtClean="0">
                <a:solidFill>
                  <a:schemeClr val="accent2">
                    <a:lumMod val="50000"/>
                  </a:schemeClr>
                </a:solidFill>
              </a:rPr>
              <a:t> Strategy can reverse declines:</a:t>
            </a:r>
          </a:p>
          <a:p>
            <a:r>
              <a:rPr lang="en-US" sz="3200" i="1" dirty="0" smtClean="0">
                <a:solidFill>
                  <a:schemeClr val="accent2">
                    <a:lumMod val="50000"/>
                  </a:schemeClr>
                </a:solidFill>
              </a:rPr>
              <a:t>   Multiple partners have </a:t>
            </a:r>
            <a:r>
              <a:rPr lang="en-US" sz="3200" i="1" dirty="0">
                <a:solidFill>
                  <a:schemeClr val="accent2">
                    <a:lumMod val="50000"/>
                  </a:schemeClr>
                </a:solidFill>
              </a:rPr>
              <a:t>a timely opportunity </a:t>
            </a:r>
            <a:r>
              <a:rPr lang="en-US" sz="3200" i="1" dirty="0" smtClean="0">
                <a:solidFill>
                  <a:schemeClr val="accent2">
                    <a:lumMod val="50000"/>
                  </a:schemeClr>
                </a:solidFill>
              </a:rPr>
              <a:t>           to play a role</a:t>
            </a:r>
            <a:endParaRPr lang="en-US" sz="32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9636" y="2181680"/>
            <a:ext cx="7958332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• </a:t>
            </a:r>
            <a:r>
              <a:rPr lang="en-US" sz="3400" dirty="0" smtClean="0">
                <a:solidFill>
                  <a:schemeClr val="accent1">
                    <a:lumMod val="75000"/>
                  </a:schemeClr>
                </a:solidFill>
              </a:rPr>
              <a:t>Shorebirds are in jeopardy within the </a:t>
            </a:r>
          </a:p>
          <a:p>
            <a:r>
              <a:rPr lang="en-US" sz="3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400" dirty="0" smtClean="0">
                <a:solidFill>
                  <a:schemeClr val="accent1">
                    <a:lumMod val="75000"/>
                  </a:schemeClr>
                </a:solidFill>
              </a:rPr>
              <a:t> Atlantic Flyway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   </a:t>
            </a:r>
            <a:r>
              <a:rPr lang="en-US" sz="3200" i="1" dirty="0" smtClean="0">
                <a:solidFill>
                  <a:schemeClr val="accent1">
                    <a:lumMod val="75000"/>
                  </a:schemeClr>
                </a:solidFill>
              </a:rPr>
              <a:t>Warrant increased conservation attention</a:t>
            </a:r>
            <a:endParaRPr lang="en-US" sz="32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98475" y="484188"/>
            <a:ext cx="7022288" cy="858837"/>
          </a:xfrm>
        </p:spPr>
        <p:txBody>
          <a:bodyPr>
            <a:noAutofit/>
          </a:bodyPr>
          <a:lstStyle/>
          <a:p>
            <a:r>
              <a:rPr lang="en-US" dirty="0" smtClean="0"/>
              <a:t>A Case For Prioritizing Shorebird Conservation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37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83540" y="322332"/>
            <a:ext cx="372193" cy="41958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4256" y="248611"/>
            <a:ext cx="7946146" cy="1116106"/>
          </a:xfrm>
        </p:spPr>
        <p:txBody>
          <a:bodyPr/>
          <a:lstStyle/>
          <a:p>
            <a:r>
              <a:rPr lang="en-US" dirty="0" smtClean="0"/>
              <a:t>Shorebird Populations are Declining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555734" y="1241807"/>
            <a:ext cx="3861062" cy="4498343"/>
            <a:chOff x="182094" y="3354606"/>
            <a:chExt cx="3098600" cy="3413865"/>
          </a:xfrm>
        </p:grpSpPr>
        <p:pic>
          <p:nvPicPr>
            <p:cNvPr id="1026" name="Picture 2" descr="P:\DREYNOLDS\Images\Shorebirds\red_knot_greg_breese_usfws.jpg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817" y="4609167"/>
              <a:ext cx="2356478" cy="1966983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Down Arrow 18"/>
            <p:cNvSpPr/>
            <p:nvPr/>
          </p:nvSpPr>
          <p:spPr>
            <a:xfrm>
              <a:off x="2313868" y="4609167"/>
              <a:ext cx="621033" cy="1824370"/>
            </a:xfrm>
            <a:prstGeom prst="downArrow">
              <a:avLst/>
            </a:prstGeom>
            <a:solidFill>
              <a:srgbClr val="C0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095754" y="4109787"/>
              <a:ext cx="118494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sz="28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81%</a:t>
              </a:r>
              <a:endPara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82094" y="6537639"/>
              <a:ext cx="296862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/>
                <a:t>Winter counts -- Sources: R.I.G. Morrison; L. Niles</a:t>
              </a:r>
              <a:endParaRPr lang="en-US" sz="9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061907" y="3354606"/>
              <a:ext cx="937111" cy="9681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u="sng" dirty="0" smtClean="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Red </a:t>
              </a:r>
            </a:p>
            <a:p>
              <a:r>
                <a:rPr lang="en-US" sz="3200" u="sng" dirty="0" smtClean="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Knot</a:t>
              </a:r>
              <a:endParaRPr lang="en-US" sz="3200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90483" y="6370558"/>
              <a:ext cx="64953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>
                  <a:solidFill>
                    <a:schemeClr val="bg1"/>
                  </a:solidFill>
                </a:rPr>
                <a:t>G. Breese</a:t>
              </a:r>
              <a:endParaRPr lang="en-US" sz="800" dirty="0">
                <a:solidFill>
                  <a:schemeClr val="bg1"/>
                </a:solidFill>
              </a:endParaRPr>
            </a:p>
          </p:txBody>
        </p:sp>
        <p:sp>
          <p:nvSpPr>
            <p:cNvPr id="2" name="TextBox 1"/>
            <p:cNvSpPr txBox="1"/>
            <p:nvPr/>
          </p:nvSpPr>
          <p:spPr>
            <a:xfrm rot="5400000">
              <a:off x="1979686" y="5232155"/>
              <a:ext cx="13179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Since 2000</a:t>
              </a:r>
              <a:endParaRPr lang="en-US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944265" y="1886840"/>
            <a:ext cx="4199735" cy="4258091"/>
            <a:chOff x="3176071" y="3374163"/>
            <a:chExt cx="3487921" cy="3410022"/>
          </a:xfrm>
        </p:grpSpPr>
        <p:sp>
          <p:nvSpPr>
            <p:cNvPr id="29" name="TextBox 28"/>
            <p:cNvSpPr txBox="1"/>
            <p:nvPr/>
          </p:nvSpPr>
          <p:spPr>
            <a:xfrm>
              <a:off x="3825380" y="6553353"/>
              <a:ext cx="283861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Winter counts -- Source</a:t>
              </a:r>
              <a:r>
                <a:rPr lang="en-US" sz="900" dirty="0" smtClean="0"/>
                <a:t>: Morrison et al. 2012</a:t>
              </a:r>
              <a:endParaRPr lang="en-US" sz="9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424577" y="3374163"/>
              <a:ext cx="2403803" cy="8443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u="sng" dirty="0" err="1" smtClean="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Semipalmated</a:t>
              </a:r>
              <a:r>
                <a:rPr lang="en-US" sz="2800" u="sng" dirty="0" smtClean="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</a:p>
            <a:p>
              <a:pPr algn="ctr"/>
              <a:r>
                <a:rPr lang="en-US" sz="2800" u="sng" dirty="0" smtClean="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Sandpiper</a:t>
              </a:r>
              <a:endParaRPr lang="en-US" sz="2800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1027" name="Picture 3" descr="P:\DREYNOLDS\Images\Shorebirds\semipalmated_sandpiper_larry_master2.jpg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25284" y="4617121"/>
              <a:ext cx="2780379" cy="1959847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" name="Down Arrow 26"/>
            <p:cNvSpPr/>
            <p:nvPr/>
          </p:nvSpPr>
          <p:spPr>
            <a:xfrm>
              <a:off x="5711924" y="4618952"/>
              <a:ext cx="621033" cy="1848065"/>
            </a:xfrm>
            <a:prstGeom prst="downArrow">
              <a:avLst/>
            </a:prstGeom>
            <a:solidFill>
              <a:srgbClr val="C0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608483" y="4144269"/>
              <a:ext cx="91563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79%</a:t>
              </a:r>
              <a:endPara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176071" y="6378003"/>
              <a:ext cx="61747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>
                  <a:solidFill>
                    <a:schemeClr val="bg1"/>
                  </a:solidFill>
                </a:rPr>
                <a:t>L. Master</a:t>
              </a:r>
              <a:endParaRPr lang="en-US" sz="800" dirty="0">
                <a:solidFill>
                  <a:schemeClr val="bg1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 rot="5400000">
              <a:off x="5371834" y="5240544"/>
              <a:ext cx="13179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Since 1982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6916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P:\DREYNOLDS\Images\Shorebirds\sanderling-19_majoros_clipped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6971" y="3407887"/>
            <a:ext cx="4902013" cy="3806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83540" y="322332"/>
            <a:ext cx="372193" cy="41958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369636" y="292924"/>
            <a:ext cx="7373403" cy="1116106"/>
          </a:xfrm>
        </p:spPr>
        <p:txBody>
          <a:bodyPr/>
          <a:lstStyle/>
          <a:p>
            <a:pPr algn="ctr"/>
            <a:r>
              <a:rPr lang="en-US" sz="4000" dirty="0" smtClean="0"/>
              <a:t>Shorebird Population Declines</a:t>
            </a:r>
            <a:br>
              <a:rPr lang="en-US" sz="4000" dirty="0" smtClean="0"/>
            </a:br>
            <a:r>
              <a:rPr lang="en-US" sz="4000" dirty="0" smtClean="0"/>
              <a:t>   In the Atlantic</a:t>
            </a:r>
            <a:endParaRPr lang="en-US" sz="4000" dirty="0"/>
          </a:p>
        </p:txBody>
      </p:sp>
      <p:sp>
        <p:nvSpPr>
          <p:cNvPr id="13" name="Rectangle 12"/>
          <p:cNvSpPr/>
          <p:nvPr/>
        </p:nvSpPr>
        <p:spPr>
          <a:xfrm>
            <a:off x="2088111" y="4634962"/>
            <a:ext cx="178766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 smtClean="0"/>
              <a:t>American Golden Plover</a:t>
            </a:r>
            <a:endParaRPr lang="en-US" sz="1100" dirty="0"/>
          </a:p>
        </p:txBody>
      </p:sp>
      <p:sp>
        <p:nvSpPr>
          <p:cNvPr id="14" name="Rectangle 13"/>
          <p:cNvSpPr/>
          <p:nvPr/>
        </p:nvSpPr>
        <p:spPr>
          <a:xfrm>
            <a:off x="3052753" y="4984449"/>
            <a:ext cx="154721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/>
              <a:t>American Woodcock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083815" y="4482861"/>
            <a:ext cx="177324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/>
              <a:t>Buff-breasted Sandpiper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047691" y="4155840"/>
            <a:ext cx="61106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 smtClean="0"/>
              <a:t>Dunlin</a:t>
            </a:r>
            <a:endParaRPr lang="en-US" sz="1100" dirty="0"/>
          </a:p>
        </p:txBody>
      </p:sp>
      <p:sp>
        <p:nvSpPr>
          <p:cNvPr id="17" name="Rectangle 16"/>
          <p:cNvSpPr/>
          <p:nvPr/>
        </p:nvSpPr>
        <p:spPr>
          <a:xfrm>
            <a:off x="4905514" y="5980443"/>
            <a:ext cx="138531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 err="1"/>
              <a:t>Hudsonian</a:t>
            </a:r>
            <a:r>
              <a:rPr lang="en-US" sz="1100" dirty="0"/>
              <a:t> Godwit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891173" y="5115349"/>
            <a:ext cx="70564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/>
              <a:t>Killdeer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983078" y="4480107"/>
            <a:ext cx="123303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/>
              <a:t>Least Sandpiper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280809" y="4478277"/>
            <a:ext cx="135966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 smtClean="0"/>
              <a:t>Lesser Yellowlegs</a:t>
            </a:r>
            <a:endParaRPr lang="en-US" sz="1100" dirty="0"/>
          </a:p>
        </p:txBody>
      </p:sp>
      <p:sp>
        <p:nvSpPr>
          <p:cNvPr id="21" name="Rectangle 20"/>
          <p:cNvSpPr/>
          <p:nvPr/>
        </p:nvSpPr>
        <p:spPr>
          <a:xfrm>
            <a:off x="4836586" y="5408033"/>
            <a:ext cx="145424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/>
              <a:t>Long-billed Curlew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175078" y="3936175"/>
            <a:ext cx="125547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/>
              <a:t>Marbled Godwit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75302" y="5538838"/>
            <a:ext cx="143020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/>
              <a:t>Pectoral Sandpiper</a:t>
            </a:r>
          </a:p>
        </p:txBody>
      </p:sp>
      <p:sp>
        <p:nvSpPr>
          <p:cNvPr id="24" name="Rectangle 23"/>
          <p:cNvSpPr/>
          <p:nvPr/>
        </p:nvSpPr>
        <p:spPr>
          <a:xfrm>
            <a:off x="7709755" y="4069041"/>
            <a:ext cx="132600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 smtClean="0"/>
              <a:t>Purple Sandpiper</a:t>
            </a:r>
            <a:endParaRPr lang="en-US" sz="1100" dirty="0"/>
          </a:p>
        </p:txBody>
      </p:sp>
      <p:sp>
        <p:nvSpPr>
          <p:cNvPr id="25" name="Rectangle 24"/>
          <p:cNvSpPr/>
          <p:nvPr/>
        </p:nvSpPr>
        <p:spPr>
          <a:xfrm>
            <a:off x="555733" y="5895456"/>
            <a:ext cx="76495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/>
              <a:t>Red Knot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02259" y="4540736"/>
            <a:ext cx="113364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/>
              <a:t>Red Phalarope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951179" y="4025035"/>
            <a:ext cx="166584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/>
              <a:t>Red-necked Phalarope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988567" y="3889833"/>
            <a:ext cx="89479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/>
              <a:t>Sanderling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068404" y="4896572"/>
            <a:ext cx="182934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 err="1"/>
              <a:t>Semipalmated</a:t>
            </a:r>
            <a:r>
              <a:rPr lang="en-US" sz="1100" dirty="0"/>
              <a:t> Sandpiper</a:t>
            </a:r>
          </a:p>
        </p:txBody>
      </p:sp>
      <p:sp>
        <p:nvSpPr>
          <p:cNvPr id="30" name="Rectangle 29"/>
          <p:cNvSpPr/>
          <p:nvPr/>
        </p:nvSpPr>
        <p:spPr>
          <a:xfrm>
            <a:off x="7577365" y="4858196"/>
            <a:ext cx="106311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/>
              <a:t>Snowy Plover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69636" y="4015288"/>
            <a:ext cx="139333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/>
              <a:t>Solitary Sandpiper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232383" y="5938051"/>
            <a:ext cx="136608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/>
              <a:t>Upland Sandpiper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047691" y="5294390"/>
            <a:ext cx="144462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/>
              <a:t>Western Sandpiper</a:t>
            </a:r>
          </a:p>
        </p:txBody>
      </p:sp>
      <p:sp>
        <p:nvSpPr>
          <p:cNvPr id="34" name="Rectangle 33"/>
          <p:cNvSpPr/>
          <p:nvPr/>
        </p:nvSpPr>
        <p:spPr>
          <a:xfrm>
            <a:off x="6599593" y="6026261"/>
            <a:ext cx="84189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 err="1"/>
              <a:t>Whimbrel</a:t>
            </a:r>
            <a:endParaRPr lang="en-US" sz="1100" dirty="0"/>
          </a:p>
        </p:txBody>
      </p:sp>
      <p:sp>
        <p:nvSpPr>
          <p:cNvPr id="35" name="Rectangle 34"/>
          <p:cNvSpPr/>
          <p:nvPr/>
        </p:nvSpPr>
        <p:spPr>
          <a:xfrm>
            <a:off x="554447" y="4979722"/>
            <a:ext cx="185018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/>
              <a:t>White-</a:t>
            </a:r>
            <a:r>
              <a:rPr lang="en-US" sz="1100" dirty="0" err="1"/>
              <a:t>rumped</a:t>
            </a:r>
            <a:r>
              <a:rPr lang="en-US" sz="1100" dirty="0"/>
              <a:t> Sandpiper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875780" y="5538838"/>
            <a:ext cx="57419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/>
              <a:t>Willet</a:t>
            </a:r>
          </a:p>
        </p:txBody>
      </p:sp>
      <p:sp>
        <p:nvSpPr>
          <p:cNvPr id="37" name="Rectangle 36"/>
          <p:cNvSpPr/>
          <p:nvPr/>
        </p:nvSpPr>
        <p:spPr>
          <a:xfrm>
            <a:off x="6424065" y="5503817"/>
            <a:ext cx="119295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/>
              <a:t>Wilson’s Plover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912697" y="5752691"/>
            <a:ext cx="114005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/>
              <a:t>Wilson’s Snipe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-352721" y="1948361"/>
            <a:ext cx="9605394" cy="1536414"/>
            <a:chOff x="-352721" y="1948361"/>
            <a:chExt cx="9605394" cy="1536414"/>
          </a:xfrm>
        </p:grpSpPr>
        <p:sp>
          <p:nvSpPr>
            <p:cNvPr id="12" name="TextBox 11"/>
            <p:cNvSpPr txBox="1"/>
            <p:nvPr/>
          </p:nvSpPr>
          <p:spPr>
            <a:xfrm>
              <a:off x="5352884" y="3195222"/>
              <a:ext cx="262764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Source: Morrison et al. 2006, Andres 2009</a:t>
              </a:r>
              <a:endParaRPr lang="en-US" sz="1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-352721" y="1948361"/>
              <a:ext cx="960539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>
                  <a:solidFill>
                    <a:schemeClr val="accent3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• </a:t>
              </a:r>
              <a:r>
                <a:rPr lang="en-US" sz="4400" dirty="0" smtClean="0">
                  <a:solidFill>
                    <a:schemeClr val="accent3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Declines reported for </a:t>
              </a:r>
              <a:r>
                <a:rPr lang="en-US" sz="4400" dirty="0">
                  <a:solidFill>
                    <a:schemeClr val="accent3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71% </a:t>
              </a:r>
              <a:endParaRPr lang="en-US" sz="44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r>
                <a:rPr lang="en-US" sz="4400" dirty="0" smtClean="0">
                  <a:solidFill>
                    <a:schemeClr val="accent3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of shorebird species</a:t>
              </a:r>
              <a:endParaRPr lang="en-US" sz="44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47617" y="2009648"/>
              <a:ext cx="8802663" cy="1475127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6856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8483" y="315723"/>
            <a:ext cx="7556313" cy="1116106"/>
          </a:xfrm>
        </p:spPr>
        <p:txBody>
          <a:bodyPr/>
          <a:lstStyle/>
          <a:p>
            <a:r>
              <a:rPr lang="en-US" dirty="0" smtClean="0"/>
              <a:t>Atlantic Flyway Shorebird Business Strategy - A Timely Opportunity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83540" y="322332"/>
            <a:ext cx="372193" cy="41958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40" y="1777767"/>
            <a:ext cx="3798968" cy="4904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213433" y="2013358"/>
            <a:ext cx="4409867" cy="1015663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000" b="1" dirty="0" smtClean="0"/>
              <a:t>Goal: </a:t>
            </a:r>
            <a:r>
              <a:rPr lang="en-US" sz="3000" dirty="0" smtClean="0">
                <a:latin typeface="Calibri"/>
              </a:rPr>
              <a:t>↑ </a:t>
            </a:r>
            <a:r>
              <a:rPr lang="en-US" sz="3000" dirty="0" smtClean="0"/>
              <a:t>focal shorebird </a:t>
            </a:r>
          </a:p>
          <a:p>
            <a:r>
              <a:rPr lang="en-US" sz="3000" dirty="0" smtClean="0"/>
              <a:t>pops. 10-15% by 2020</a:t>
            </a:r>
            <a:endParaRPr lang="en-US" sz="3000" dirty="0"/>
          </a:p>
        </p:txBody>
      </p:sp>
      <p:sp>
        <p:nvSpPr>
          <p:cNvPr id="9" name="TextBox 8"/>
          <p:cNvSpPr txBox="1"/>
          <p:nvPr/>
        </p:nvSpPr>
        <p:spPr>
          <a:xfrm>
            <a:off x="4054409" y="4422783"/>
            <a:ext cx="476887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• Action-oriented: </a:t>
            </a:r>
            <a:r>
              <a:rPr lang="en-US" sz="2800" dirty="0" smtClean="0"/>
              <a:t>projects,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funding, partners 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4076535" y="5600694"/>
            <a:ext cx="26873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• Flyway Scale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4072289" y="3251404"/>
            <a:ext cx="514147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• Participation:</a:t>
            </a:r>
            <a:r>
              <a:rPr lang="en-US" sz="2800" dirty="0" smtClean="0"/>
              <a:t>&gt;60 agencies,</a:t>
            </a:r>
          </a:p>
          <a:p>
            <a:r>
              <a:rPr lang="en-US" sz="2800" dirty="0" smtClean="0"/>
              <a:t>  NGOs, universities</a:t>
            </a:r>
          </a:p>
        </p:txBody>
      </p:sp>
    </p:spTree>
    <p:extLst>
      <p:ext uri="{BB962C8B-B14F-4D97-AF65-F5344CB8AC3E}">
        <p14:creationId xmlns:p14="http://schemas.microsoft.com/office/powerpoint/2010/main" val="215170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195" y="336400"/>
            <a:ext cx="7556313" cy="1116106"/>
          </a:xfrm>
        </p:spPr>
        <p:txBody>
          <a:bodyPr/>
          <a:lstStyle/>
          <a:p>
            <a:r>
              <a:rPr lang="en-US" dirty="0"/>
              <a:t>Atlantic Flyway Shorebird Business Strategy </a:t>
            </a:r>
            <a:r>
              <a:rPr lang="en-US" dirty="0" smtClean="0"/>
              <a:t>- Components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83540" y="322332"/>
            <a:ext cx="372193" cy="41958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1075" y="1628630"/>
            <a:ext cx="4280646" cy="5153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3008" y="3392111"/>
            <a:ext cx="34447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• 15 Focal </a:t>
            </a:r>
            <a:r>
              <a:rPr lang="en-US" sz="2800" b="1" dirty="0"/>
              <a:t>S</a:t>
            </a:r>
            <a:r>
              <a:rPr lang="en-US" sz="2800" b="1" dirty="0" smtClean="0"/>
              <a:t>pecies: </a:t>
            </a:r>
            <a:endParaRPr lang="en-US" sz="28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276651" y="3797885"/>
            <a:ext cx="4443905" cy="1817127"/>
            <a:chOff x="461394" y="2230226"/>
            <a:chExt cx="4443905" cy="1817127"/>
          </a:xfrm>
        </p:grpSpPr>
        <p:sp>
          <p:nvSpPr>
            <p:cNvPr id="7" name="TextBox 6"/>
            <p:cNvSpPr txBox="1"/>
            <p:nvPr/>
          </p:nvSpPr>
          <p:spPr>
            <a:xfrm>
              <a:off x="461394" y="2231471"/>
              <a:ext cx="2471189" cy="18158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American Golden Plover   </a:t>
              </a:r>
            </a:p>
            <a:p>
              <a:r>
                <a:rPr lang="en-US" sz="1400" dirty="0" smtClean="0"/>
                <a:t>Greater Yellowlegs              </a:t>
              </a:r>
            </a:p>
            <a:p>
              <a:r>
                <a:rPr lang="en-US" sz="1400" dirty="0" smtClean="0"/>
                <a:t>Marbled Godwit                  </a:t>
              </a:r>
            </a:p>
            <a:p>
              <a:r>
                <a:rPr lang="en-US" sz="1400" dirty="0" smtClean="0"/>
                <a:t>Purple Sandpiper                </a:t>
              </a:r>
            </a:p>
            <a:p>
              <a:r>
                <a:rPr lang="en-US" sz="1400" dirty="0" smtClean="0"/>
                <a:t>Red-necked Phalarope       </a:t>
              </a:r>
            </a:p>
            <a:p>
              <a:r>
                <a:rPr lang="en-US" sz="1400" dirty="0" smtClean="0"/>
                <a:t>Sanderling                          </a:t>
              </a:r>
            </a:p>
            <a:p>
              <a:r>
                <a:rPr lang="en-US" sz="1400" dirty="0" smtClean="0"/>
                <a:t>Snowy Plover </a:t>
              </a:r>
            </a:p>
            <a:p>
              <a:r>
                <a:rPr lang="en-US" sz="1400" dirty="0" smtClean="0"/>
                <a:t>Wilson’s Plover                       </a:t>
              </a:r>
              <a:endParaRPr lang="en-US" sz="14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631920" y="2230226"/>
              <a:ext cx="2273379" cy="16004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American Oystercatcher</a:t>
              </a:r>
            </a:p>
            <a:p>
              <a:r>
                <a:rPr lang="en-US" sz="1400" dirty="0" smtClean="0"/>
                <a:t>Lesser Yellowlegs</a:t>
              </a:r>
            </a:p>
            <a:p>
              <a:r>
                <a:rPr lang="en-US" sz="1400" dirty="0" smtClean="0"/>
                <a:t>Piping Plover</a:t>
              </a:r>
            </a:p>
            <a:p>
              <a:r>
                <a:rPr lang="en-US" sz="1400" dirty="0" smtClean="0"/>
                <a:t>Red Knot</a:t>
              </a:r>
            </a:p>
            <a:p>
              <a:r>
                <a:rPr lang="en-US" sz="1400" dirty="0" smtClean="0"/>
                <a:t>Ruddy Turnstone</a:t>
              </a:r>
            </a:p>
            <a:p>
              <a:r>
                <a:rPr lang="en-US" sz="1400" dirty="0" err="1" smtClean="0"/>
                <a:t>Semipalmated</a:t>
              </a:r>
              <a:r>
                <a:rPr lang="en-US" sz="1400" dirty="0" smtClean="0"/>
                <a:t> Sandpiper</a:t>
              </a:r>
            </a:p>
            <a:p>
              <a:r>
                <a:rPr lang="en-US" sz="1400" dirty="0" err="1" smtClean="0"/>
                <a:t>Whimbrel</a:t>
              </a:r>
              <a:endParaRPr lang="en-US" sz="1400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76355" y="1589504"/>
            <a:ext cx="4848187" cy="1814543"/>
            <a:chOff x="105153" y="3989655"/>
            <a:chExt cx="4848187" cy="1814543"/>
          </a:xfrm>
        </p:grpSpPr>
        <p:sp>
          <p:nvSpPr>
            <p:cNvPr id="12" name="TextBox 11"/>
            <p:cNvSpPr txBox="1"/>
            <p:nvPr/>
          </p:nvSpPr>
          <p:spPr>
            <a:xfrm>
              <a:off x="105153" y="3989655"/>
              <a:ext cx="484818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• Major Threat Categories:</a:t>
              </a:r>
              <a:endParaRPr lang="en-US" sz="28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52337" y="4429387"/>
              <a:ext cx="27640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Habitat Loss &amp; Change</a:t>
              </a:r>
              <a:endParaRPr lang="en-US" b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41030" y="4693424"/>
              <a:ext cx="24673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Human Disturbance</a:t>
              </a:r>
              <a:endParaRPr lang="en-US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41519" y="4947999"/>
              <a:ext cx="12939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Predation</a:t>
              </a:r>
              <a:endParaRPr lang="en-US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43194" y="5205369"/>
              <a:ext cx="93006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Hunting</a:t>
              </a:r>
              <a:endParaRPr lang="en-US" sz="16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48592" y="5465644"/>
              <a:ext cx="17903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Knowledge Gaps</a:t>
              </a:r>
              <a:endParaRPr lang="en-US" sz="1600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55260" y="5595663"/>
            <a:ext cx="5174579" cy="1384995"/>
            <a:chOff x="55260" y="5595663"/>
            <a:chExt cx="5174579" cy="1384995"/>
          </a:xfrm>
        </p:grpSpPr>
        <p:sp>
          <p:nvSpPr>
            <p:cNvPr id="8" name="TextBox 7"/>
            <p:cNvSpPr txBox="1"/>
            <p:nvPr/>
          </p:nvSpPr>
          <p:spPr>
            <a:xfrm>
              <a:off x="55260" y="5595663"/>
              <a:ext cx="4850623" cy="13849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• </a:t>
              </a:r>
              <a:r>
                <a:rPr lang="en-US" sz="2800" dirty="0"/>
                <a:t>Specific activities/projects </a:t>
              </a:r>
              <a:endParaRPr lang="en-US" sz="2800" dirty="0" smtClean="0"/>
            </a:p>
            <a:p>
              <a:r>
                <a:rPr lang="en-US" sz="2800" b="1" dirty="0"/>
                <a:t> </a:t>
              </a:r>
              <a:endParaRPr lang="en-US" sz="2800" b="1" dirty="0" smtClean="0"/>
            </a:p>
            <a:p>
              <a:r>
                <a:rPr lang="en-US" sz="2800" dirty="0" smtClean="0"/>
                <a:t>  </a:t>
              </a:r>
            </a:p>
          </p:txBody>
        </p:sp>
        <p:sp>
          <p:nvSpPr>
            <p:cNvPr id="23" name="Right Arrow 22"/>
            <p:cNvSpPr/>
            <p:nvPr/>
          </p:nvSpPr>
          <p:spPr>
            <a:xfrm>
              <a:off x="4734326" y="5745624"/>
              <a:ext cx="495513" cy="276837"/>
            </a:xfrm>
            <a:prstGeom prst="rightArrow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4495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83540" y="322332"/>
            <a:ext cx="372193" cy="41958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8826" y="319031"/>
            <a:ext cx="7556313" cy="1116106"/>
          </a:xfrm>
        </p:spPr>
        <p:txBody>
          <a:bodyPr/>
          <a:lstStyle/>
          <a:p>
            <a:r>
              <a:rPr lang="en-US" dirty="0" smtClean="0"/>
              <a:t>Shorebird </a:t>
            </a:r>
            <a:r>
              <a:rPr lang="en-US" dirty="0"/>
              <a:t>Business </a:t>
            </a:r>
            <a:r>
              <a:rPr lang="en-US" dirty="0" smtClean="0"/>
              <a:t>Strategy – based on American Oystercatcher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0969" y="1704192"/>
            <a:ext cx="795987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• Measurable Objectives - $ for increased</a:t>
            </a:r>
          </a:p>
          <a:p>
            <a:r>
              <a:rPr lang="en-US" sz="3200" dirty="0" smtClean="0"/>
              <a:t>   population growth/reduced mortality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100668" y="2781410"/>
            <a:ext cx="91439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• Process of full engagement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of partners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2646" y="4284736"/>
            <a:ext cx="55635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• Funding and fundraising –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key parts of Strategy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2646" y="5567358"/>
            <a:ext cx="72960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• Cumulative conservation impact -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leverage partners &amp; resources</a:t>
            </a:r>
          </a:p>
        </p:txBody>
      </p:sp>
      <p:pic>
        <p:nvPicPr>
          <p:cNvPr id="2052" name="Picture 4" descr="http://www.nps.gov/pore/naturescience/images/pic_dunerestoration_285x19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6483" y="3134764"/>
            <a:ext cx="3475847" cy="2317233"/>
          </a:xfrm>
          <a:prstGeom prst="rect">
            <a:avLst/>
          </a:prstGeom>
          <a:noFill/>
          <a:ln w="1270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702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99" y="236064"/>
            <a:ext cx="8840047" cy="5459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388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6957" y="3830327"/>
            <a:ext cx="4914317" cy="3323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83540" y="322332"/>
            <a:ext cx="372193" cy="41958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10567" y="278391"/>
            <a:ext cx="8058317" cy="1116106"/>
          </a:xfrm>
        </p:spPr>
        <p:txBody>
          <a:bodyPr/>
          <a:lstStyle/>
          <a:p>
            <a:pPr algn="ctr"/>
            <a:r>
              <a:rPr lang="en-US" sz="4000" dirty="0" smtClean="0"/>
              <a:t>Next Steps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266604" y="1704127"/>
            <a:ext cx="806602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smtClean="0"/>
              <a:t>• Help lead/encourage partnerships to   </a:t>
            </a:r>
          </a:p>
          <a:p>
            <a:r>
              <a:rPr lang="en-US" sz="3400" dirty="0"/>
              <a:t> </a:t>
            </a:r>
            <a:r>
              <a:rPr lang="en-US" sz="3400" dirty="0" smtClean="0"/>
              <a:t> meet conservation goals</a:t>
            </a:r>
            <a:endParaRPr lang="en-US" sz="3400" dirty="0"/>
          </a:p>
        </p:txBody>
      </p:sp>
      <p:sp>
        <p:nvSpPr>
          <p:cNvPr id="11" name="TextBox 10"/>
          <p:cNvSpPr txBox="1"/>
          <p:nvPr/>
        </p:nvSpPr>
        <p:spPr>
          <a:xfrm>
            <a:off x="697858" y="2817601"/>
            <a:ext cx="5556073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chemeClr val="bg2">
                    <a:lumMod val="50000"/>
                  </a:schemeClr>
                </a:solidFill>
              </a:rPr>
              <a:t>• Establish strategic partnerships –</a:t>
            </a:r>
          </a:p>
          <a:p>
            <a:r>
              <a:rPr lang="en-US" sz="2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600" dirty="0" smtClean="0">
                <a:solidFill>
                  <a:schemeClr val="bg2">
                    <a:lumMod val="50000"/>
                  </a:schemeClr>
                </a:solidFill>
              </a:rPr>
              <a:t> SCSCB and WHSG meetings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97858" y="3830327"/>
            <a:ext cx="647496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</a:rPr>
              <a:t>NFWF to</a:t>
            </a:r>
            <a:r>
              <a:rPr lang="en-US" sz="2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</a:rPr>
              <a:t>fund hunting work in Caribbean</a:t>
            </a:r>
            <a:endParaRPr lang="en-US" sz="20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3093" y="4537210"/>
            <a:ext cx="506739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smtClean="0"/>
              <a:t>• Adoption of Business</a:t>
            </a:r>
          </a:p>
          <a:p>
            <a:r>
              <a:rPr lang="en-US" sz="3400" dirty="0"/>
              <a:t> </a:t>
            </a:r>
            <a:r>
              <a:rPr lang="en-US" sz="3400" dirty="0" smtClean="0"/>
              <a:t>  Strategy by NFWF</a:t>
            </a:r>
          </a:p>
          <a:p>
            <a:r>
              <a:rPr lang="en-US" sz="3400" dirty="0"/>
              <a:t> </a:t>
            </a:r>
            <a:r>
              <a:rPr lang="en-US" sz="3400" dirty="0" smtClean="0"/>
              <a:t>  as Keystone Initiative 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420463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Custom 5">
      <a:dk1>
        <a:sysClr val="windowText" lastClr="000000"/>
      </a:dk1>
      <a:lt1>
        <a:sysClr val="window" lastClr="FFFFFF"/>
      </a:lt1>
      <a:dk2>
        <a:srgbClr val="2B142D"/>
      </a:dk2>
      <a:lt2>
        <a:srgbClr val="468C4B"/>
      </a:lt2>
      <a:accent1>
        <a:srgbClr val="035373"/>
      </a:accent1>
      <a:accent2>
        <a:srgbClr val="0D5E25"/>
      </a:accent2>
      <a:accent3>
        <a:srgbClr val="4D8C51"/>
      </a:accent3>
      <a:accent4>
        <a:srgbClr val="9BBF95"/>
      </a:accent4>
      <a:accent5>
        <a:srgbClr val="F2F2F2"/>
      </a:accent5>
      <a:accent6>
        <a:srgbClr val="435E73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1597</TotalTime>
  <Words>567</Words>
  <Application>Microsoft Office PowerPoint</Application>
  <PresentationFormat>On-screen Show (4:3)</PresentationFormat>
  <Paragraphs>125</Paragraphs>
  <Slides>10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Advantage</vt:lpstr>
      <vt:lpstr>Scott Johnston USFWS – Division of Migratory Birds scott_johnston@fws.gov</vt:lpstr>
      <vt:lpstr>A Case For Prioritizing Shorebird Conservation</vt:lpstr>
      <vt:lpstr>Shorebird Populations are Declining</vt:lpstr>
      <vt:lpstr>Shorebird Population Declines    In the Atlantic</vt:lpstr>
      <vt:lpstr>Atlantic Flyway Shorebird Business Strategy - A Timely Opportunity</vt:lpstr>
      <vt:lpstr>Atlantic Flyway Shorebird Business Strategy - Components</vt:lpstr>
      <vt:lpstr>Shorebird Business Strategy – based on American Oystercatcher</vt:lpstr>
      <vt:lpstr>PowerPoint Presentation</vt:lpstr>
      <vt:lpstr>Next Steps</vt:lpstr>
      <vt:lpstr>Next Steps</vt:lpstr>
    </vt:vector>
  </TitlesOfParts>
  <Company>usfws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Reynolds, Debra</dc:creator>
  <cp:lastModifiedBy>US Fish &amp; Wildlife Service</cp:lastModifiedBy>
  <cp:revision>188</cp:revision>
  <cp:lastPrinted>2013-07-23T17:52:59Z</cp:lastPrinted>
  <dcterms:created xsi:type="dcterms:W3CDTF">2013-03-05T19:05:24Z</dcterms:created>
  <dcterms:modified xsi:type="dcterms:W3CDTF">2014-01-07T17:50:05Z</dcterms:modified>
</cp:coreProperties>
</file>